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2" r:id="rId7"/>
    <p:sldId id="263" r:id="rId8"/>
    <p:sldId id="264" r:id="rId9"/>
    <p:sldId id="265" r:id="rId10"/>
    <p:sldId id="266" r:id="rId11"/>
    <p:sldId id="260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543483-FF5B-4117-AC49-F7DB02EE5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64C769B-3952-4E05-9163-4E894C163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603B2D2-1254-4E3A-ADD2-F2418E41A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9E-69C3-4465-ACB5-A448C0CBC5CF}" type="datetimeFigureOut">
              <a:rPr lang="nl-NL" smtClean="0"/>
              <a:t>11-7-2017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2A1370-6BEA-4563-ADC7-094DA7983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EB15BA5-8738-4143-99BF-8C512AD30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ACBB-3776-49D1-AA8F-51F9BF23F3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735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E9EFD4-AE6F-4C42-AB32-BEC0C712A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22F1A25-0133-4683-8077-D7779C4CA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BF0777-A96B-475C-9A2F-9DA9954BF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9E-69C3-4465-ACB5-A448C0CBC5CF}" type="datetimeFigureOut">
              <a:rPr lang="nl-NL" smtClean="0"/>
              <a:t>11-7-2017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307EAC-D2F5-4AD3-BAE5-CB6CB1A66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8B0F7B-100E-4489-8233-A9843D6A7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ACBB-3776-49D1-AA8F-51F9BF23F3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7940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C6C4D26-A8B9-4880-A7D1-E43FE8C368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8A95524-CA4C-41DE-928A-1D2AF1944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33490A-05F7-445F-AFB3-D2F653F19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9E-69C3-4465-ACB5-A448C0CBC5CF}" type="datetimeFigureOut">
              <a:rPr lang="nl-NL" smtClean="0"/>
              <a:t>11-7-2017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FD4A6F-FC6A-499A-B0BE-6EFBC3E9C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6F3BEC-75AB-48B8-B509-50312AF43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ACBB-3776-49D1-AA8F-51F9BF23F3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3518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B11356-8E23-4E8A-866C-219AEDA9D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CAD5D7-9493-423C-AB76-7274A0E66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B02F4E-8346-45FA-B4D7-888782C24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9E-69C3-4465-ACB5-A448C0CBC5CF}" type="datetimeFigureOut">
              <a:rPr lang="nl-NL" smtClean="0"/>
              <a:t>11-7-2017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CA2811B-2F12-4076-B6AB-7FF54DA97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8231A1-DCEE-4837-8D11-A5E64229C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ACBB-3776-49D1-AA8F-51F9BF23F3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22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816DF3-DC06-4CF2-BE39-1B507309C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8864BE2-D27E-42BA-9274-624A752B4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2428AD-8604-4B00-A959-3F31CCA0D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9E-69C3-4465-ACB5-A448C0CBC5CF}" type="datetimeFigureOut">
              <a:rPr lang="nl-NL" smtClean="0"/>
              <a:t>11-7-2017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0B600-A8E1-4329-9C2E-E80649645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4CC9BE2-3E4C-4ED0-B58C-2E00FC095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ACBB-3776-49D1-AA8F-51F9BF23F3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279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38935D-B21E-4504-AAD3-373EA34CA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34D6E4-3C37-466B-9E5F-7F2CEF8BA9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DB069F0-3B54-46FB-BC76-34B48F555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3F30C1F-B726-4A48-B4D3-0A4B3BF74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9E-69C3-4465-ACB5-A448C0CBC5CF}" type="datetimeFigureOut">
              <a:rPr lang="nl-NL" smtClean="0"/>
              <a:t>11-7-2017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F016F77-FF9E-4231-96DF-E9B50D21E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0EA6B8C-AC47-42C2-9B63-5B9704897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ACBB-3776-49D1-AA8F-51F9BF23F3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206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42A74F-8388-4D7A-8FE5-AD3638BF0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739E512-252E-4DDE-8D30-AD27FBFAB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9F843C5-F57C-4E8B-A0FE-3AD6EBEA5D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2E7FE50-EFC9-4332-826A-52D8B46686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9403863-646F-4F15-8FB9-B94B1DE850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4B5CBDD-6361-4A3F-9CAC-DF29B9589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9E-69C3-4465-ACB5-A448C0CBC5CF}" type="datetimeFigureOut">
              <a:rPr lang="nl-NL" smtClean="0"/>
              <a:t>11-7-2017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D625A4D-1935-4BB5-8878-03DB43BB0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F00F5B9-C766-456B-B2C5-CAFD1F12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ACBB-3776-49D1-AA8F-51F9BF23F3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591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FC405-894B-496A-95ED-21B246D8C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C16533D-6A93-49FE-ABB4-7FA630E21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9E-69C3-4465-ACB5-A448C0CBC5CF}" type="datetimeFigureOut">
              <a:rPr lang="nl-NL" smtClean="0"/>
              <a:t>11-7-2017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1B1486E-77B6-4886-B613-511BA8A9A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462F928-34EC-4131-84E8-CED8F2BC1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ACBB-3776-49D1-AA8F-51F9BF23F3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378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51B259B-3639-4948-9D4D-E506C7C3C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9E-69C3-4465-ACB5-A448C0CBC5CF}" type="datetimeFigureOut">
              <a:rPr lang="nl-NL" smtClean="0"/>
              <a:t>11-7-2017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FE5ECDE-0A65-44E4-9F28-A9C0E5643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12AB2F1-CEAA-4DB1-8B50-FCFF6952A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ACBB-3776-49D1-AA8F-51F9BF23F3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95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F493F-5DA7-4C73-BE36-6E6653AA6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C1A89F-C49F-46F0-90AD-074FD97B3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80C0935-40C5-44E2-BDE1-68A71CFCA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E0C1D52-2274-4DB6-93B7-E89B21244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9E-69C3-4465-ACB5-A448C0CBC5CF}" type="datetimeFigureOut">
              <a:rPr lang="nl-NL" smtClean="0"/>
              <a:t>11-7-2017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F075F57-2FB9-41B8-9B6E-3C9D33B2D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A87C716-A077-4D5A-BA3A-051C94B6A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ACBB-3776-49D1-AA8F-51F9BF23F3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984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75C701-FAC0-4F0D-8CCF-1F1500D73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8E7B068-4EE4-4B26-89CC-521F4AD8ED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7638B58-E765-46E4-AAD5-9151F6EE5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905A74E-F4C3-4761-83AE-9036AB1EB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629E-69C3-4465-ACB5-A448C0CBC5CF}" type="datetimeFigureOut">
              <a:rPr lang="nl-NL" smtClean="0"/>
              <a:t>11-7-2017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0957CD3-B013-4595-9DED-B86177B3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54D847C-D7E4-4A54-B8A6-BAB8D74D1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9ACBB-3776-49D1-AA8F-51F9BF23F3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99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E835AB8-960E-4AE7-81F8-D3E70502C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22FA914-1922-4B3A-A50B-E8652AF7E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C6DA98-B98E-4C91-B4A4-9C588DA9E3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D629E-69C3-4465-ACB5-A448C0CBC5CF}" type="datetimeFigureOut">
              <a:rPr lang="nl-NL" smtClean="0"/>
              <a:t>11-7-2017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967F79-FE01-4FF2-B667-7E5F69F0B1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E7BFA9C-2653-42B1-B3A0-CAC6A73C4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9ACBB-3776-49D1-AA8F-51F9BF23F3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2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nagit_PPT807B">
            <a:extLst>
              <a:ext uri="{FF2B5EF4-FFF2-40B4-BE49-F238E27FC236}">
                <a16:creationId xmlns:a16="http://schemas.microsoft.com/office/drawing/2014/main" id="{A227EA82-0404-4542-A429-8ED5249DA3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49556" cy="549965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FE11B996-EF7E-44C1-90CC-A4C21C754F94}"/>
              </a:ext>
            </a:extLst>
          </p:cNvPr>
          <p:cNvSpPr txBox="1"/>
          <p:nvPr/>
        </p:nvSpPr>
        <p:spPr>
          <a:xfrm>
            <a:off x="3127513" y="6122504"/>
            <a:ext cx="4214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opgave gaat verder op de volgende dia</a:t>
            </a:r>
          </a:p>
        </p:txBody>
      </p:sp>
      <p:sp>
        <p:nvSpPr>
          <p:cNvPr id="11" name="Pijl: rechts 10">
            <a:extLst>
              <a:ext uri="{FF2B5EF4-FFF2-40B4-BE49-F238E27FC236}">
                <a16:creationId xmlns:a16="http://schemas.microsoft.com/office/drawing/2014/main" id="{F97D70BC-304F-4308-9DC5-C3FF0A258A90}"/>
              </a:ext>
            </a:extLst>
          </p:cNvPr>
          <p:cNvSpPr/>
          <p:nvPr/>
        </p:nvSpPr>
        <p:spPr>
          <a:xfrm>
            <a:off x="7341704" y="6122504"/>
            <a:ext cx="128546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8650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A3634CA5-4B68-489C-9E4B-8554F45315D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1595652" cy="6045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/>
                  <a:t>Gegeven:</a:t>
                </a:r>
              </a:p>
              <a:p>
                <a:r>
                  <a:rPr lang="nl-NL" sz="2400" dirty="0"/>
                  <a:t>h = 3,2 m</a:t>
                </a:r>
              </a:p>
              <a:p>
                <a:r>
                  <a:rPr lang="nl-NL" sz="2400" dirty="0"/>
                  <a:t>m = 70 kg</a:t>
                </a:r>
              </a:p>
              <a:p>
                <a:endParaRPr lang="nl-NL" sz="2400" dirty="0"/>
              </a:p>
              <a:p>
                <a:r>
                  <a:rPr lang="nl-NL" sz="2400" dirty="0"/>
                  <a:t>Gevraagd: snelheid onder in de baan  v = …….</a:t>
                </a:r>
              </a:p>
              <a:p>
                <a:endParaRPr lang="nl-NL" sz="2400" dirty="0"/>
              </a:p>
              <a:p>
                <a:r>
                  <a:rPr lang="nl-NL" sz="2400" dirty="0"/>
                  <a:t>Theorie: boven heeft de skater zwaarte-energie en geen bewegingsenergie. Tijdens het dalen wordt alle zwaarte-energie omgezet in bewegingsenergie. </a:t>
                </a:r>
                <a:r>
                  <a:rPr lang="nl-NL" sz="2400" dirty="0" err="1"/>
                  <a:t>E</a:t>
                </a:r>
                <a:r>
                  <a:rPr lang="nl-NL" sz="2400" baseline="-25000" dirty="0" err="1"/>
                  <a:t>z</a:t>
                </a:r>
                <a:r>
                  <a:rPr lang="nl-NL" sz="2400" dirty="0"/>
                  <a:t>   </a:t>
                </a:r>
                <a:r>
                  <a:rPr lang="nl-NL" sz="2400" dirty="0">
                    <a:sym typeface="Wingdings" panose="05000000000000000000" pitchFamily="2" charset="2"/>
                  </a:rPr>
                  <a:t>   E</a:t>
                </a:r>
                <a:r>
                  <a:rPr lang="nl-NL" sz="2400" baseline="-25000" dirty="0">
                    <a:sym typeface="Wingdings" panose="05000000000000000000" pitchFamily="2" charset="2"/>
                  </a:rPr>
                  <a:t>k</a:t>
                </a:r>
              </a:p>
              <a:p>
                <a:r>
                  <a:rPr lang="nl-NL" sz="2400" dirty="0" err="1">
                    <a:sym typeface="Wingdings" panose="05000000000000000000" pitchFamily="2" charset="2"/>
                  </a:rPr>
                  <a:t>E</a:t>
                </a:r>
                <a:r>
                  <a:rPr lang="nl-NL" sz="2400" baseline="-25000" dirty="0" err="1">
                    <a:sym typeface="Wingdings" panose="05000000000000000000" pitchFamily="2" charset="2"/>
                  </a:rPr>
                  <a:t>z</a:t>
                </a:r>
                <a:r>
                  <a:rPr lang="nl-NL" sz="2400" dirty="0">
                    <a:sym typeface="Wingdings" panose="05000000000000000000" pitchFamily="2" charset="2"/>
                  </a:rPr>
                  <a:t> = m . g . h</a:t>
                </a:r>
              </a:p>
              <a:p>
                <a:r>
                  <a:rPr lang="nl-NL" sz="2400" dirty="0" err="1">
                    <a:sym typeface="Wingdings" panose="05000000000000000000" pitchFamily="2" charset="2"/>
                  </a:rPr>
                  <a:t>E</a:t>
                </a:r>
                <a:r>
                  <a:rPr lang="nl-NL" sz="2400" baseline="-25000" dirty="0" err="1">
                    <a:sym typeface="Wingdings" panose="05000000000000000000" pitchFamily="2" charset="2"/>
                  </a:rPr>
                  <a:t>z</a:t>
                </a:r>
                <a:r>
                  <a:rPr lang="nl-NL" sz="2400" dirty="0">
                    <a:sym typeface="Wingdings" panose="05000000000000000000" pitchFamily="2" charset="2"/>
                  </a:rPr>
                  <a:t> = 2240 J   wordt allemaal omgezet in bewegingsenergie, dus:</a:t>
                </a:r>
              </a:p>
              <a:p>
                <a:r>
                  <a:rPr lang="nl-NL" sz="2400" dirty="0">
                    <a:sym typeface="Wingdings" panose="05000000000000000000" pitchFamily="2" charset="2"/>
                  </a:rPr>
                  <a:t>E</a:t>
                </a:r>
                <a:r>
                  <a:rPr lang="nl-NL" sz="2400" baseline="-25000" dirty="0">
                    <a:sym typeface="Wingdings" panose="05000000000000000000" pitchFamily="2" charset="2"/>
                  </a:rPr>
                  <a:t>k</a:t>
                </a:r>
                <a:r>
                  <a:rPr lang="nl-NL" sz="2400" dirty="0">
                    <a:sym typeface="Wingdings" panose="05000000000000000000" pitchFamily="2" charset="2"/>
                  </a:rPr>
                  <a:t> = 2240 = ½ . m . v</a:t>
                </a:r>
                <a:r>
                  <a:rPr lang="nl-NL" sz="2400" baseline="30000" dirty="0">
                    <a:sym typeface="Wingdings" panose="05000000000000000000" pitchFamily="2" charset="2"/>
                  </a:rPr>
                  <a:t>2</a:t>
                </a:r>
                <a:r>
                  <a:rPr lang="nl-NL" sz="2400" dirty="0">
                    <a:sym typeface="Wingdings" panose="05000000000000000000" pitchFamily="2" charset="2"/>
                  </a:rPr>
                  <a:t> </a:t>
                </a:r>
              </a:p>
              <a:p>
                <a:r>
                  <a:rPr lang="nl-NL" sz="2400" dirty="0">
                    <a:sym typeface="Wingdings" panose="05000000000000000000" pitchFamily="2" charset="2"/>
                  </a:rPr>
                  <a:t>v</a:t>
                </a:r>
                <a:r>
                  <a:rPr lang="nl-NL" sz="2400" baseline="30000" dirty="0">
                    <a:sym typeface="Wingdings" panose="05000000000000000000" pitchFamily="2" charset="2"/>
                  </a:rPr>
                  <a:t>2</a:t>
                </a:r>
                <a:r>
                  <a:rPr lang="nl-NL" sz="2400" dirty="0">
                    <a:sym typeface="Wingdings" panose="05000000000000000000" pitchFamily="2" charset="2"/>
                  </a:rPr>
                  <a:t> = 2240/ ½ m</a:t>
                </a:r>
              </a:p>
              <a:p>
                <a:r>
                  <a:rPr lang="nl-NL" sz="2400" dirty="0">
                    <a:sym typeface="Wingdings" panose="05000000000000000000" pitchFamily="2" charset="2"/>
                  </a:rPr>
                  <a:t>v</a:t>
                </a:r>
                <a:r>
                  <a:rPr lang="nl-NL" sz="2400" baseline="30000" dirty="0">
                    <a:sym typeface="Wingdings" panose="05000000000000000000" pitchFamily="2" charset="2"/>
                  </a:rPr>
                  <a:t>2</a:t>
                </a:r>
                <a:r>
                  <a:rPr lang="nl-NL" sz="2400" dirty="0">
                    <a:sym typeface="Wingdings" panose="05000000000000000000" pitchFamily="2" charset="2"/>
                  </a:rPr>
                  <a:t> = 64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2400" b="0" i="0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v</m:t>
                      </m:r>
                      <m:r>
                        <a:rPr lang="nl-NL" sz="2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nl-NL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radPr>
                        <m:deg/>
                        <m:e>
                          <m:r>
                            <a:rPr lang="nl-NL" sz="2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64</m:t>
                          </m:r>
                        </m:e>
                      </m:rad>
                    </m:oMath>
                  </m:oMathPara>
                </a14:m>
                <a:endParaRPr lang="nl-NL" sz="2400" dirty="0">
                  <a:sym typeface="Wingdings" panose="05000000000000000000" pitchFamily="2" charset="2"/>
                </a:endParaRPr>
              </a:p>
              <a:p>
                <a:r>
                  <a:rPr lang="nl-NL" sz="2400" dirty="0">
                    <a:sym typeface="Wingdings" panose="05000000000000000000" pitchFamily="2" charset="2"/>
                  </a:rPr>
                  <a:t>v = 8 m/s</a:t>
                </a:r>
                <a:endParaRPr lang="nl-NL" sz="2400" dirty="0"/>
              </a:p>
              <a:p>
                <a:endParaRPr lang="nl-NL" sz="2400" dirty="0"/>
              </a:p>
            </p:txBody>
          </p:sp>
        </mc:Choice>
        <mc:Fallback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A3634CA5-4B68-489C-9E4B-8554F45315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595652" cy="6045181"/>
              </a:xfrm>
              <a:prstGeom prst="rect">
                <a:avLst/>
              </a:prstGeom>
              <a:blipFill>
                <a:blip r:embed="rId2"/>
                <a:stretch>
                  <a:fillRect l="-789" t="-80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0138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nagit_PPT2AA">
            <a:extLst>
              <a:ext uri="{FF2B5EF4-FFF2-40B4-BE49-F238E27FC236}">
                <a16:creationId xmlns:a16="http://schemas.microsoft.com/office/drawing/2014/main" id="{B6ACAAB3-74F3-451B-8207-CE4417E572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9774"/>
            <a:ext cx="11675165" cy="2904269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E048C18D-31EB-4361-8347-B1A9AFF92F79}"/>
              </a:ext>
            </a:extLst>
          </p:cNvPr>
          <p:cNvSpPr/>
          <p:nvPr/>
        </p:nvSpPr>
        <p:spPr>
          <a:xfrm>
            <a:off x="94261" y="104866"/>
            <a:ext cx="48208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Correctiemodel:</a:t>
            </a:r>
          </a:p>
        </p:txBody>
      </p:sp>
    </p:spTree>
    <p:extLst>
      <p:ext uri="{BB962C8B-B14F-4D97-AF65-F5344CB8AC3E}">
        <p14:creationId xmlns:p14="http://schemas.microsoft.com/office/powerpoint/2010/main" val="3066679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nagit_PPT3015">
            <a:extLst>
              <a:ext uri="{FF2B5EF4-FFF2-40B4-BE49-F238E27FC236}">
                <a16:creationId xmlns:a16="http://schemas.microsoft.com/office/drawing/2014/main" id="{22F81958-D5CB-45C6-87E1-50B328993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18054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7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nagit_PPT3015">
            <a:extLst>
              <a:ext uri="{FF2B5EF4-FFF2-40B4-BE49-F238E27FC236}">
                <a16:creationId xmlns:a16="http://schemas.microsoft.com/office/drawing/2014/main" id="{22F81958-D5CB-45C6-87E1-50B3289938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1805413" cy="6858000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FDF2766B-B75A-4F51-9E73-CA20498A1E56}"/>
              </a:ext>
            </a:extLst>
          </p:cNvPr>
          <p:cNvSpPr/>
          <p:nvPr/>
        </p:nvSpPr>
        <p:spPr>
          <a:xfrm rot="20380806">
            <a:off x="5081071" y="2967335"/>
            <a:ext cx="52350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Probeer eerst zelf</a:t>
            </a:r>
          </a:p>
        </p:txBody>
      </p:sp>
    </p:spTree>
    <p:extLst>
      <p:ext uri="{BB962C8B-B14F-4D97-AF65-F5344CB8AC3E}">
        <p14:creationId xmlns:p14="http://schemas.microsoft.com/office/powerpoint/2010/main" val="199569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2DB68F4-E099-4076-A381-5BBA91553F87}"/>
              </a:ext>
            </a:extLst>
          </p:cNvPr>
          <p:cNvSpPr txBox="1"/>
          <p:nvPr/>
        </p:nvSpPr>
        <p:spPr>
          <a:xfrm>
            <a:off x="2213113" y="1073426"/>
            <a:ext cx="76597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Er komt een snelheid uit van 8 m/s</a:t>
            </a:r>
          </a:p>
          <a:p>
            <a:endParaRPr lang="nl-NL" sz="2400" dirty="0"/>
          </a:p>
          <a:p>
            <a:r>
              <a:rPr lang="nl-NL" sz="2400" dirty="0"/>
              <a:t>Als je dat hebt is dat heel mooi en heb je 4 punten verdiend van de 70 punten die dat jaar voor dat examen gehaald kon worden.</a:t>
            </a:r>
          </a:p>
          <a:p>
            <a:endParaRPr lang="nl-NL" sz="2400" dirty="0"/>
          </a:p>
          <a:p>
            <a:r>
              <a:rPr lang="nl-NL" sz="2400" dirty="0"/>
              <a:t>Heb je geen 8 m/s zou ik stap voor stap (dia voor dia) de uitwerking doorlezen. Probeer steeds bij elke stap of je de berekening zelf kan afmaken, dat levert ook punten op.</a:t>
            </a:r>
          </a:p>
          <a:p>
            <a:r>
              <a:rPr lang="nl-NL" sz="2400" dirty="0"/>
              <a:t>Succes!</a:t>
            </a:r>
          </a:p>
        </p:txBody>
      </p:sp>
    </p:spTree>
    <p:extLst>
      <p:ext uri="{BB962C8B-B14F-4D97-AF65-F5344CB8AC3E}">
        <p14:creationId xmlns:p14="http://schemas.microsoft.com/office/powerpoint/2010/main" val="270365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3634CA5-4B68-489C-9E4B-8554F45315D3}"/>
              </a:ext>
            </a:extLst>
          </p:cNvPr>
          <p:cNvSpPr txBox="1"/>
          <p:nvPr/>
        </p:nvSpPr>
        <p:spPr>
          <a:xfrm>
            <a:off x="0" y="0"/>
            <a:ext cx="115956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Gegeven:</a:t>
            </a:r>
          </a:p>
          <a:p>
            <a:r>
              <a:rPr lang="nl-NL" sz="2400" dirty="0"/>
              <a:t>h = 3,2 m</a:t>
            </a:r>
          </a:p>
          <a:p>
            <a:r>
              <a:rPr lang="nl-NL" sz="2400" dirty="0"/>
              <a:t>m = 70 kg</a:t>
            </a:r>
          </a:p>
          <a:p>
            <a:endParaRPr lang="nl-NL" sz="2400" dirty="0"/>
          </a:p>
          <a:p>
            <a:r>
              <a:rPr lang="nl-NL" sz="2400" dirty="0"/>
              <a:t>Gevraagd: snelheid onder in de baan  v = …….</a:t>
            </a:r>
          </a:p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EC426113-BAC2-4C09-95FA-DFE3283BC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631" y="2345635"/>
            <a:ext cx="10518370" cy="4512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043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3634CA5-4B68-489C-9E4B-8554F45315D3}"/>
              </a:ext>
            </a:extLst>
          </p:cNvPr>
          <p:cNvSpPr txBox="1"/>
          <p:nvPr/>
        </p:nvSpPr>
        <p:spPr>
          <a:xfrm>
            <a:off x="0" y="0"/>
            <a:ext cx="115956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Gegeven:</a:t>
            </a:r>
          </a:p>
          <a:p>
            <a:r>
              <a:rPr lang="nl-NL" sz="2400" dirty="0"/>
              <a:t>h = 3,2 m</a:t>
            </a:r>
          </a:p>
          <a:p>
            <a:r>
              <a:rPr lang="nl-NL" sz="2400" dirty="0"/>
              <a:t>m = 70 kg</a:t>
            </a:r>
          </a:p>
          <a:p>
            <a:endParaRPr lang="nl-NL" sz="2400" dirty="0"/>
          </a:p>
          <a:p>
            <a:r>
              <a:rPr lang="nl-NL" sz="2400" dirty="0"/>
              <a:t>Gevraagd: snelheid onder in de baan  v = …….</a:t>
            </a:r>
          </a:p>
          <a:p>
            <a:endParaRPr lang="nl-NL" sz="2400" dirty="0"/>
          </a:p>
          <a:p>
            <a:r>
              <a:rPr lang="nl-NL" sz="2400" dirty="0"/>
              <a:t>Theorie: boven heeft de skater zwaarte-energie en geen bewegingsenergie. Tijdens het dalen wordt alle zwaarte-energie omgezet in bewegingsenergie. </a:t>
            </a:r>
            <a:r>
              <a:rPr lang="nl-NL" sz="2400" dirty="0" err="1"/>
              <a:t>E</a:t>
            </a:r>
            <a:r>
              <a:rPr lang="nl-NL" sz="2400" baseline="-25000" dirty="0" err="1"/>
              <a:t>z</a:t>
            </a:r>
            <a:r>
              <a:rPr lang="nl-NL" sz="2400" dirty="0"/>
              <a:t>   </a:t>
            </a:r>
            <a:r>
              <a:rPr lang="nl-NL" sz="2400" dirty="0">
                <a:sym typeface="Wingdings" panose="05000000000000000000" pitchFamily="2" charset="2"/>
              </a:rPr>
              <a:t>   E</a:t>
            </a:r>
            <a:r>
              <a:rPr lang="nl-NL" sz="2400" baseline="-25000" dirty="0">
                <a:sym typeface="Wingdings" panose="05000000000000000000" pitchFamily="2" charset="2"/>
              </a:rPr>
              <a:t>k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55617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3634CA5-4B68-489C-9E4B-8554F45315D3}"/>
              </a:ext>
            </a:extLst>
          </p:cNvPr>
          <p:cNvSpPr txBox="1"/>
          <p:nvPr/>
        </p:nvSpPr>
        <p:spPr>
          <a:xfrm>
            <a:off x="0" y="0"/>
            <a:ext cx="115956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Gegeven:</a:t>
            </a:r>
          </a:p>
          <a:p>
            <a:r>
              <a:rPr lang="nl-NL" sz="2400" dirty="0"/>
              <a:t>h = 3,2 m</a:t>
            </a:r>
          </a:p>
          <a:p>
            <a:r>
              <a:rPr lang="nl-NL" sz="2400" dirty="0"/>
              <a:t>m = 70 kg</a:t>
            </a:r>
          </a:p>
          <a:p>
            <a:endParaRPr lang="nl-NL" sz="2400" dirty="0"/>
          </a:p>
          <a:p>
            <a:r>
              <a:rPr lang="nl-NL" sz="2400" dirty="0"/>
              <a:t>Gevraagd: snelheid onder in de baan  v = …….</a:t>
            </a:r>
          </a:p>
          <a:p>
            <a:endParaRPr lang="nl-NL" sz="2400" dirty="0"/>
          </a:p>
          <a:p>
            <a:r>
              <a:rPr lang="nl-NL" sz="2400" dirty="0"/>
              <a:t>Theorie: boven heeft de skater zwaarte-energie en geen bewegingsenergie. Tijdens het dalen wordt alle zwaarte-energie omgezet in bewegingsenergie. </a:t>
            </a:r>
            <a:r>
              <a:rPr lang="nl-NL" sz="2400" dirty="0" err="1"/>
              <a:t>E</a:t>
            </a:r>
            <a:r>
              <a:rPr lang="nl-NL" sz="2400" baseline="-25000" dirty="0" err="1"/>
              <a:t>z</a:t>
            </a:r>
            <a:r>
              <a:rPr lang="nl-NL" sz="2400" dirty="0"/>
              <a:t>   </a:t>
            </a:r>
            <a:r>
              <a:rPr lang="nl-NL" sz="2400" dirty="0">
                <a:sym typeface="Wingdings" panose="05000000000000000000" pitchFamily="2" charset="2"/>
              </a:rPr>
              <a:t>   E</a:t>
            </a:r>
            <a:r>
              <a:rPr lang="nl-NL" sz="2400" baseline="-25000" dirty="0">
                <a:sym typeface="Wingdings" panose="05000000000000000000" pitchFamily="2" charset="2"/>
              </a:rPr>
              <a:t>k</a:t>
            </a:r>
          </a:p>
          <a:p>
            <a:r>
              <a:rPr lang="nl-NL" sz="2400" dirty="0" err="1">
                <a:sym typeface="Wingdings" panose="05000000000000000000" pitchFamily="2" charset="2"/>
              </a:rPr>
              <a:t>E</a:t>
            </a:r>
            <a:r>
              <a:rPr lang="nl-NL" sz="2400" baseline="-25000" dirty="0" err="1">
                <a:sym typeface="Wingdings" panose="05000000000000000000" pitchFamily="2" charset="2"/>
              </a:rPr>
              <a:t>z</a:t>
            </a:r>
            <a:r>
              <a:rPr lang="nl-NL" sz="2400" dirty="0">
                <a:sym typeface="Wingdings" panose="05000000000000000000" pitchFamily="2" charset="2"/>
              </a:rPr>
              <a:t> = m . g . h</a:t>
            </a:r>
          </a:p>
          <a:p>
            <a:r>
              <a:rPr lang="nl-NL" sz="2400" dirty="0" err="1">
                <a:sym typeface="Wingdings" panose="05000000000000000000" pitchFamily="2" charset="2"/>
              </a:rPr>
              <a:t>E</a:t>
            </a:r>
            <a:r>
              <a:rPr lang="nl-NL" sz="2400" baseline="-25000" dirty="0" err="1">
                <a:sym typeface="Wingdings" panose="05000000000000000000" pitchFamily="2" charset="2"/>
              </a:rPr>
              <a:t>z</a:t>
            </a:r>
            <a:r>
              <a:rPr lang="nl-NL" sz="2400" dirty="0">
                <a:sym typeface="Wingdings" panose="05000000000000000000" pitchFamily="2" charset="2"/>
              </a:rPr>
              <a:t> = 2240 J   wordt allemaal omgezet in bewegingsenergie, dus: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408042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3634CA5-4B68-489C-9E4B-8554F45315D3}"/>
              </a:ext>
            </a:extLst>
          </p:cNvPr>
          <p:cNvSpPr txBox="1"/>
          <p:nvPr/>
        </p:nvSpPr>
        <p:spPr>
          <a:xfrm>
            <a:off x="0" y="0"/>
            <a:ext cx="115956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Gegeven:</a:t>
            </a:r>
          </a:p>
          <a:p>
            <a:r>
              <a:rPr lang="nl-NL" sz="2400" dirty="0"/>
              <a:t>h = 3,2 m</a:t>
            </a:r>
          </a:p>
          <a:p>
            <a:r>
              <a:rPr lang="nl-NL" sz="2400" dirty="0"/>
              <a:t>m = 70 kg</a:t>
            </a:r>
          </a:p>
          <a:p>
            <a:endParaRPr lang="nl-NL" sz="2400" dirty="0"/>
          </a:p>
          <a:p>
            <a:r>
              <a:rPr lang="nl-NL" sz="2400" dirty="0"/>
              <a:t>Gevraagd: snelheid onder in de baan  v = …….</a:t>
            </a:r>
          </a:p>
          <a:p>
            <a:endParaRPr lang="nl-NL" sz="2400" dirty="0"/>
          </a:p>
          <a:p>
            <a:r>
              <a:rPr lang="nl-NL" sz="2400" dirty="0"/>
              <a:t>Theorie: boven heeft de skater zwaarte-energie en geen bewegingsenergie. Tijdens het dalen wordt alle zwaarte-energie omgezet in bewegingsenergie. </a:t>
            </a:r>
            <a:r>
              <a:rPr lang="nl-NL" sz="2400" dirty="0" err="1"/>
              <a:t>E</a:t>
            </a:r>
            <a:r>
              <a:rPr lang="nl-NL" sz="2400" baseline="-25000" dirty="0" err="1"/>
              <a:t>z</a:t>
            </a:r>
            <a:r>
              <a:rPr lang="nl-NL" sz="2400" dirty="0"/>
              <a:t>   </a:t>
            </a:r>
            <a:r>
              <a:rPr lang="nl-NL" sz="2400" dirty="0">
                <a:sym typeface="Wingdings" panose="05000000000000000000" pitchFamily="2" charset="2"/>
              </a:rPr>
              <a:t>   E</a:t>
            </a:r>
            <a:r>
              <a:rPr lang="nl-NL" sz="2400" baseline="-25000" dirty="0">
                <a:sym typeface="Wingdings" panose="05000000000000000000" pitchFamily="2" charset="2"/>
              </a:rPr>
              <a:t>k</a:t>
            </a:r>
          </a:p>
          <a:p>
            <a:r>
              <a:rPr lang="nl-NL" sz="2400" dirty="0" err="1">
                <a:sym typeface="Wingdings" panose="05000000000000000000" pitchFamily="2" charset="2"/>
              </a:rPr>
              <a:t>E</a:t>
            </a:r>
            <a:r>
              <a:rPr lang="nl-NL" sz="2400" baseline="-25000" dirty="0" err="1">
                <a:sym typeface="Wingdings" panose="05000000000000000000" pitchFamily="2" charset="2"/>
              </a:rPr>
              <a:t>z</a:t>
            </a:r>
            <a:r>
              <a:rPr lang="nl-NL" sz="2400" dirty="0">
                <a:sym typeface="Wingdings" panose="05000000000000000000" pitchFamily="2" charset="2"/>
              </a:rPr>
              <a:t> = m . g . h</a:t>
            </a:r>
          </a:p>
          <a:p>
            <a:r>
              <a:rPr lang="nl-NL" sz="2400" dirty="0" err="1">
                <a:sym typeface="Wingdings" panose="05000000000000000000" pitchFamily="2" charset="2"/>
              </a:rPr>
              <a:t>E</a:t>
            </a:r>
            <a:r>
              <a:rPr lang="nl-NL" sz="2400" baseline="-25000" dirty="0" err="1">
                <a:sym typeface="Wingdings" panose="05000000000000000000" pitchFamily="2" charset="2"/>
              </a:rPr>
              <a:t>z</a:t>
            </a:r>
            <a:r>
              <a:rPr lang="nl-NL" sz="2400" dirty="0">
                <a:sym typeface="Wingdings" panose="05000000000000000000" pitchFamily="2" charset="2"/>
              </a:rPr>
              <a:t> = 2240 J   wordt allemaal omgezet in bewegingsenergie, dus:</a:t>
            </a:r>
          </a:p>
          <a:p>
            <a:r>
              <a:rPr lang="nl-NL" sz="2400" dirty="0">
                <a:sym typeface="Wingdings" panose="05000000000000000000" pitchFamily="2" charset="2"/>
              </a:rPr>
              <a:t>E</a:t>
            </a:r>
            <a:r>
              <a:rPr lang="nl-NL" sz="2400" baseline="-25000" dirty="0">
                <a:sym typeface="Wingdings" panose="05000000000000000000" pitchFamily="2" charset="2"/>
              </a:rPr>
              <a:t>k</a:t>
            </a:r>
            <a:r>
              <a:rPr lang="nl-NL" sz="2400" dirty="0">
                <a:sym typeface="Wingdings" panose="05000000000000000000" pitchFamily="2" charset="2"/>
              </a:rPr>
              <a:t> = 2240 = ½ . m . v</a:t>
            </a:r>
            <a:r>
              <a:rPr lang="nl-NL" sz="2400" baseline="30000" dirty="0">
                <a:sym typeface="Wingdings" panose="05000000000000000000" pitchFamily="2" charset="2"/>
              </a:rPr>
              <a:t>2</a:t>
            </a:r>
            <a:r>
              <a:rPr lang="nl-NL" sz="2400" dirty="0">
                <a:sym typeface="Wingdings" panose="05000000000000000000" pitchFamily="2" charset="2"/>
              </a:rPr>
              <a:t> 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795310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3634CA5-4B68-489C-9E4B-8554F45315D3}"/>
              </a:ext>
            </a:extLst>
          </p:cNvPr>
          <p:cNvSpPr txBox="1"/>
          <p:nvPr/>
        </p:nvSpPr>
        <p:spPr>
          <a:xfrm>
            <a:off x="0" y="0"/>
            <a:ext cx="115956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Gegeven:</a:t>
            </a:r>
          </a:p>
          <a:p>
            <a:r>
              <a:rPr lang="nl-NL" sz="2400" dirty="0"/>
              <a:t>h = 3,2 m</a:t>
            </a:r>
          </a:p>
          <a:p>
            <a:r>
              <a:rPr lang="nl-NL" sz="2400" dirty="0"/>
              <a:t>m = 70 kg</a:t>
            </a:r>
          </a:p>
          <a:p>
            <a:endParaRPr lang="nl-NL" sz="2400" dirty="0"/>
          </a:p>
          <a:p>
            <a:r>
              <a:rPr lang="nl-NL" sz="2400" dirty="0"/>
              <a:t>Gevraagd: snelheid onder in de baan  v = …….</a:t>
            </a:r>
          </a:p>
          <a:p>
            <a:endParaRPr lang="nl-NL" sz="2400" dirty="0"/>
          </a:p>
          <a:p>
            <a:r>
              <a:rPr lang="nl-NL" sz="2400" dirty="0"/>
              <a:t>Theorie: boven heeft de skater zwaarte-energie en geen bewegingsenergie. Tijdens het dalen wordt alle zwaarte-energie omgezet in bewegingsenergie. </a:t>
            </a:r>
            <a:r>
              <a:rPr lang="nl-NL" sz="2400" dirty="0" err="1"/>
              <a:t>E</a:t>
            </a:r>
            <a:r>
              <a:rPr lang="nl-NL" sz="2400" baseline="-25000" dirty="0" err="1"/>
              <a:t>z</a:t>
            </a:r>
            <a:r>
              <a:rPr lang="nl-NL" sz="2400" dirty="0"/>
              <a:t>   </a:t>
            </a:r>
            <a:r>
              <a:rPr lang="nl-NL" sz="2400" dirty="0">
                <a:sym typeface="Wingdings" panose="05000000000000000000" pitchFamily="2" charset="2"/>
              </a:rPr>
              <a:t>   E</a:t>
            </a:r>
            <a:r>
              <a:rPr lang="nl-NL" sz="2400" baseline="-25000" dirty="0">
                <a:sym typeface="Wingdings" panose="05000000000000000000" pitchFamily="2" charset="2"/>
              </a:rPr>
              <a:t>k</a:t>
            </a:r>
          </a:p>
          <a:p>
            <a:r>
              <a:rPr lang="nl-NL" sz="2400" dirty="0" err="1">
                <a:sym typeface="Wingdings" panose="05000000000000000000" pitchFamily="2" charset="2"/>
              </a:rPr>
              <a:t>E</a:t>
            </a:r>
            <a:r>
              <a:rPr lang="nl-NL" sz="2400" baseline="-25000" dirty="0" err="1">
                <a:sym typeface="Wingdings" panose="05000000000000000000" pitchFamily="2" charset="2"/>
              </a:rPr>
              <a:t>z</a:t>
            </a:r>
            <a:r>
              <a:rPr lang="nl-NL" sz="2400" dirty="0">
                <a:sym typeface="Wingdings" panose="05000000000000000000" pitchFamily="2" charset="2"/>
              </a:rPr>
              <a:t> = m . g . h</a:t>
            </a:r>
          </a:p>
          <a:p>
            <a:r>
              <a:rPr lang="nl-NL" sz="2400" dirty="0" err="1">
                <a:sym typeface="Wingdings" panose="05000000000000000000" pitchFamily="2" charset="2"/>
              </a:rPr>
              <a:t>E</a:t>
            </a:r>
            <a:r>
              <a:rPr lang="nl-NL" sz="2400" baseline="-25000" dirty="0" err="1">
                <a:sym typeface="Wingdings" panose="05000000000000000000" pitchFamily="2" charset="2"/>
              </a:rPr>
              <a:t>z</a:t>
            </a:r>
            <a:r>
              <a:rPr lang="nl-NL" sz="2400" dirty="0">
                <a:sym typeface="Wingdings" panose="05000000000000000000" pitchFamily="2" charset="2"/>
              </a:rPr>
              <a:t> = 2240 J   wordt allemaal omgezet in bewegingsenergie, dus:</a:t>
            </a:r>
          </a:p>
          <a:p>
            <a:r>
              <a:rPr lang="nl-NL" sz="2400" dirty="0">
                <a:sym typeface="Wingdings" panose="05000000000000000000" pitchFamily="2" charset="2"/>
              </a:rPr>
              <a:t>E</a:t>
            </a:r>
            <a:r>
              <a:rPr lang="nl-NL" sz="2400" baseline="-25000" dirty="0">
                <a:sym typeface="Wingdings" panose="05000000000000000000" pitchFamily="2" charset="2"/>
              </a:rPr>
              <a:t>k</a:t>
            </a:r>
            <a:r>
              <a:rPr lang="nl-NL" sz="2400" dirty="0">
                <a:sym typeface="Wingdings" panose="05000000000000000000" pitchFamily="2" charset="2"/>
              </a:rPr>
              <a:t> = 2240 = ½ . m . v</a:t>
            </a:r>
            <a:r>
              <a:rPr lang="nl-NL" sz="2400" baseline="30000" dirty="0">
                <a:sym typeface="Wingdings" panose="05000000000000000000" pitchFamily="2" charset="2"/>
              </a:rPr>
              <a:t>2</a:t>
            </a:r>
            <a:r>
              <a:rPr lang="nl-NL" sz="2400" dirty="0">
                <a:sym typeface="Wingdings" panose="05000000000000000000" pitchFamily="2" charset="2"/>
              </a:rPr>
              <a:t> </a:t>
            </a:r>
          </a:p>
          <a:p>
            <a:r>
              <a:rPr lang="nl-NL" sz="2400" dirty="0">
                <a:sym typeface="Wingdings" panose="05000000000000000000" pitchFamily="2" charset="2"/>
              </a:rPr>
              <a:t>v</a:t>
            </a:r>
            <a:r>
              <a:rPr lang="nl-NL" sz="2400" baseline="30000" dirty="0">
                <a:sym typeface="Wingdings" panose="05000000000000000000" pitchFamily="2" charset="2"/>
              </a:rPr>
              <a:t>2</a:t>
            </a:r>
            <a:r>
              <a:rPr lang="nl-NL" sz="2400" dirty="0">
                <a:sym typeface="Wingdings" panose="05000000000000000000" pitchFamily="2" charset="2"/>
              </a:rPr>
              <a:t> = 2240/ ½ m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7342072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460</Words>
  <Application>Microsoft Office PowerPoint</Application>
  <PresentationFormat>Breedbeeld</PresentationFormat>
  <Paragraphs>65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René van Krieken</dc:creator>
  <cp:lastModifiedBy>René van Krieken</cp:lastModifiedBy>
  <cp:revision>6</cp:revision>
  <dcterms:created xsi:type="dcterms:W3CDTF">2017-07-11T06:29:57Z</dcterms:created>
  <dcterms:modified xsi:type="dcterms:W3CDTF">2017-07-11T07:09:46Z</dcterms:modified>
</cp:coreProperties>
</file>